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41B5887-9C81-4821-B6BC-6E1C2C65EDAA}" type="datetimeFigureOut">
              <a:rPr lang="en-ZA" smtClean="0"/>
              <a:t>2012/09/03</a:t>
            </a:fld>
            <a:endParaRPr lang="en-ZA"/>
          </a:p>
        </p:txBody>
      </p:sp>
      <p:sp>
        <p:nvSpPr>
          <p:cNvPr id="5" name="Footer Placeholder 4"/>
          <p:cNvSpPr>
            <a:spLocks noGrp="1"/>
          </p:cNvSpPr>
          <p:nvPr>
            <p:ph type="ftr" sz="quarter" idx="11"/>
          </p:nvPr>
        </p:nvSpPr>
        <p:spPr bwMode="white"/>
        <p:txBody>
          <a:bodyPr/>
          <a:lstStyle/>
          <a:p>
            <a:endParaRPr lang="en-ZA"/>
          </a:p>
        </p:txBody>
      </p:sp>
      <p:sp>
        <p:nvSpPr>
          <p:cNvPr id="6" name="Slide Number Placeholder 5"/>
          <p:cNvSpPr>
            <a:spLocks noGrp="1"/>
          </p:cNvSpPr>
          <p:nvPr>
            <p:ph type="sldNum" sz="quarter" idx="12"/>
          </p:nvPr>
        </p:nvSpPr>
        <p:spPr/>
        <p:txBody>
          <a:bodyPr/>
          <a:lstStyle/>
          <a:p>
            <a:fld id="{9E162749-2125-422E-A9DE-05531903D42F}"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B5887-9C81-4821-B6BC-6E1C2C65EDAA}" type="datetimeFigureOut">
              <a:rPr lang="en-ZA" smtClean="0"/>
              <a:t>2012/09/03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162749-2125-422E-A9DE-05531903D42F}"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B5887-9C81-4821-B6BC-6E1C2C65EDAA}" type="datetimeFigureOut">
              <a:rPr lang="en-ZA" smtClean="0"/>
              <a:t>2012/09/03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162749-2125-422E-A9DE-05531903D42F}"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B5887-9C81-4821-B6BC-6E1C2C65EDAA}" type="datetimeFigureOut">
              <a:rPr lang="en-ZA" smtClean="0"/>
              <a:t>2012/09/03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162749-2125-422E-A9DE-05531903D42F}" type="slidenum">
              <a:rPr lang="en-ZA" smtClean="0"/>
              <a:t>‹#›</a:t>
            </a:fld>
            <a:endParaRPr lang="en-Z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1B5887-9C81-4821-B6BC-6E1C2C65EDAA}" type="datetimeFigureOut">
              <a:rPr lang="en-ZA" smtClean="0"/>
              <a:t>2012/09/03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162749-2125-422E-A9DE-05531903D42F}" type="slidenum">
              <a:rPr lang="en-ZA" smtClean="0"/>
              <a:t>‹#›</a:t>
            </a:fld>
            <a:endParaRPr lang="en-Z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1B5887-9C81-4821-B6BC-6E1C2C65EDAA}" type="datetimeFigureOut">
              <a:rPr lang="en-ZA" smtClean="0"/>
              <a:t>2012/09/03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162749-2125-422E-A9DE-05531903D42F}" type="slidenum">
              <a:rPr lang="en-ZA" smtClean="0"/>
              <a:t>‹#›</a:t>
            </a:fld>
            <a:endParaRPr lang="en-ZA"/>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1B5887-9C81-4821-B6BC-6E1C2C65EDAA}" type="datetimeFigureOut">
              <a:rPr lang="en-ZA" smtClean="0"/>
              <a:t>2012/09/03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E162749-2125-422E-A9DE-05531903D42F}"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1B5887-9C81-4821-B6BC-6E1C2C65EDAA}" type="datetimeFigureOut">
              <a:rPr lang="en-ZA" smtClean="0"/>
              <a:t>2012/09/03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E162749-2125-422E-A9DE-05531903D42F}" type="slidenum">
              <a:rPr lang="en-ZA" smtClean="0"/>
              <a:t>‹#›</a:t>
            </a:fld>
            <a:endParaRPr lang="en-Z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1B5887-9C81-4821-B6BC-6E1C2C65EDAA}" type="datetimeFigureOut">
              <a:rPr lang="en-ZA" smtClean="0"/>
              <a:t>2012/09/03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162749-2125-422E-A9DE-05531903D42F}"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B5887-9C81-4821-B6BC-6E1C2C65EDAA}" type="datetimeFigureOut">
              <a:rPr lang="en-ZA" smtClean="0"/>
              <a:t>2012/09/03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162749-2125-422E-A9DE-05531903D42F}" type="slidenum">
              <a:rPr lang="en-ZA" smtClean="0"/>
              <a:t>‹#›</a:t>
            </a:fld>
            <a:endParaRPr lang="en-ZA"/>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B5887-9C81-4821-B6BC-6E1C2C65EDAA}" type="datetimeFigureOut">
              <a:rPr lang="en-ZA" smtClean="0"/>
              <a:t>2012/09/03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162749-2125-422E-A9DE-05531903D42F}"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41B5887-9C81-4821-B6BC-6E1C2C65EDAA}" type="datetimeFigureOut">
              <a:rPr lang="en-ZA" smtClean="0"/>
              <a:t>2012/09/03</a:t>
            </a:fld>
            <a:endParaRPr lang="en-Z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Z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E162749-2125-422E-A9DE-05531903D42F}"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08720"/>
            <a:ext cx="7543800" cy="784498"/>
          </a:xfrm>
        </p:spPr>
        <p:txBody>
          <a:bodyPr/>
          <a:lstStyle/>
          <a:p>
            <a:pPr algn="ctr"/>
            <a:r>
              <a:rPr lang="en-ZA" sz="3600" b="1" dirty="0" smtClean="0"/>
              <a:t>ARTICLES OF ASSOCIATION</a:t>
            </a:r>
            <a:endParaRPr lang="en-ZA" sz="3600" b="1" dirty="0"/>
          </a:p>
        </p:txBody>
      </p:sp>
      <p:sp>
        <p:nvSpPr>
          <p:cNvPr id="3" name="Subtitle 2"/>
          <p:cNvSpPr>
            <a:spLocks noGrp="1"/>
          </p:cNvSpPr>
          <p:nvPr>
            <p:ph type="subTitle" idx="1"/>
          </p:nvPr>
        </p:nvSpPr>
        <p:spPr>
          <a:xfrm>
            <a:off x="971600" y="1700808"/>
            <a:ext cx="7056784" cy="4752528"/>
          </a:xfrm>
        </p:spPr>
        <p:txBody>
          <a:bodyPr>
            <a:normAutofit fontScale="55000" lnSpcReduction="20000"/>
          </a:bodyPr>
          <a:lstStyle/>
          <a:p>
            <a:pPr marL="457200" indent="-457200" algn="l">
              <a:buFont typeface="+mj-lt"/>
              <a:buAutoNum type="arabicPeriod"/>
            </a:pPr>
            <a:r>
              <a:rPr lang="en-ZA" sz="2900" i="0" dirty="0">
                <a:solidFill>
                  <a:schemeClr val="tx1"/>
                </a:solidFill>
                <a:latin typeface="Arial Rounded MT Bold" pitchFamily="34" charset="0"/>
              </a:rPr>
              <a:t>We assert that we are not powerless over our addiction; that the strength, to cope with and overcome it, lies within us.</a:t>
            </a:r>
          </a:p>
          <a:p>
            <a:pPr marL="457200" indent="-457200" algn="l">
              <a:buFont typeface="+mj-lt"/>
              <a:buAutoNum type="arabicPeriod"/>
            </a:pPr>
            <a:r>
              <a:rPr lang="en-ZA" sz="2900" i="0" dirty="0">
                <a:solidFill>
                  <a:schemeClr val="tx1"/>
                </a:solidFill>
                <a:latin typeface="Arial Rounded MT Bold" pitchFamily="34" charset="0"/>
              </a:rPr>
              <a:t>We assert that it is part of the blueprint of life that each person inherently knows right from wrong:</a:t>
            </a:r>
          </a:p>
          <a:p>
            <a:pPr marL="457200" indent="-457200" algn="l">
              <a:buFont typeface="+mj-lt"/>
              <a:buAutoNum type="arabicPeriod"/>
            </a:pPr>
            <a:r>
              <a:rPr lang="en-ZA" sz="2900" i="0" dirty="0">
                <a:solidFill>
                  <a:schemeClr val="tx1"/>
                </a:solidFill>
                <a:latin typeface="Arial Rounded MT Bold" pitchFamily="34" charset="0"/>
              </a:rPr>
              <a:t>We assert that the blueprint of life has provided us with a mechanism to cope with and overcome addiction, whether we believe that a greater power was responsible for the blueprint, or that it came about as a result of a chance coming together of amino acids.</a:t>
            </a:r>
          </a:p>
          <a:p>
            <a:pPr marL="457200" indent="-457200" algn="l">
              <a:buFont typeface="+mj-lt"/>
              <a:buAutoNum type="arabicPeriod"/>
            </a:pPr>
            <a:r>
              <a:rPr lang="en-ZA" sz="2900" i="0" dirty="0">
                <a:solidFill>
                  <a:schemeClr val="tx1"/>
                </a:solidFill>
                <a:latin typeface="Arial Rounded MT Bold" pitchFamily="34" charset="0"/>
              </a:rPr>
              <a:t>We acknowledge that our behaviour, as result of succumbing to our addiction or otherwise, has caused harm to others and ourselves.</a:t>
            </a:r>
          </a:p>
          <a:p>
            <a:endParaRPr lang="en-ZA" dirty="0"/>
          </a:p>
        </p:txBody>
      </p:sp>
    </p:spTree>
    <p:extLst>
      <p:ext uri="{BB962C8B-B14F-4D97-AF65-F5344CB8AC3E}">
        <p14:creationId xmlns:p14="http://schemas.microsoft.com/office/powerpoint/2010/main" val="486483000"/>
      </p:ext>
    </p:extLst>
  </p:cSld>
  <p:clrMapOvr>
    <a:masterClrMapping/>
  </p:clrMapOvr>
  <mc:AlternateContent xmlns:mc="http://schemas.openxmlformats.org/markup-compatibility/2006">
    <mc:Choice xmlns:p14="http://schemas.microsoft.com/office/powerpoint/2010/main" Requires="p14">
      <p:transition spd="slow" p14:dur="3400" advTm="1184">
        <p14:reveal/>
      </p:transition>
    </mc:Choice>
    <mc:Fallback>
      <p:transition spd="slow" advTm="118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08720"/>
            <a:ext cx="7543800" cy="784498"/>
          </a:xfrm>
        </p:spPr>
        <p:txBody>
          <a:bodyPr/>
          <a:lstStyle/>
          <a:p>
            <a:pPr algn="ctr"/>
            <a:r>
              <a:rPr lang="en-ZA" sz="3600" b="1" dirty="0" smtClean="0"/>
              <a:t>ARTICLES OF ASSOCIATION</a:t>
            </a:r>
            <a:endParaRPr lang="en-ZA" sz="3600" b="1" dirty="0"/>
          </a:p>
        </p:txBody>
      </p:sp>
      <p:sp>
        <p:nvSpPr>
          <p:cNvPr id="3" name="Subtitle 2"/>
          <p:cNvSpPr>
            <a:spLocks noGrp="1"/>
          </p:cNvSpPr>
          <p:nvPr>
            <p:ph type="subTitle" idx="1"/>
          </p:nvPr>
        </p:nvSpPr>
        <p:spPr>
          <a:xfrm>
            <a:off x="971600" y="1700808"/>
            <a:ext cx="7056784" cy="3960440"/>
          </a:xfrm>
        </p:spPr>
        <p:txBody>
          <a:bodyPr>
            <a:normAutofit fontScale="55000" lnSpcReduction="20000"/>
          </a:bodyPr>
          <a:lstStyle/>
          <a:p>
            <a:pPr marL="514350" indent="-514350" algn="l">
              <a:buFont typeface="+mj-lt"/>
              <a:buAutoNum type="arabicPeriod" startAt="5"/>
            </a:pPr>
            <a:r>
              <a:rPr lang="en-ZA" sz="2900" i="0" dirty="0" smtClean="0">
                <a:solidFill>
                  <a:schemeClr val="tx1"/>
                </a:solidFill>
                <a:latin typeface="Arial Rounded MT Bold" pitchFamily="34" charset="0"/>
              </a:rPr>
              <a:t>We take full responsibility for our behaviour and do not blame our predisposition to addiction but only our lack of control over it.</a:t>
            </a:r>
          </a:p>
          <a:p>
            <a:pPr marL="457200" indent="-457200" algn="l">
              <a:buFont typeface="+mj-lt"/>
              <a:buAutoNum type="arabicPeriod" startAt="5"/>
            </a:pPr>
            <a:r>
              <a:rPr lang="en-ZA" sz="2900" i="0" dirty="0" smtClean="0">
                <a:solidFill>
                  <a:schemeClr val="tx1"/>
                </a:solidFill>
                <a:latin typeface="Arial Rounded MT Bold" pitchFamily="34" charset="0"/>
              </a:rPr>
              <a:t>We acknowledge that we are not able to change the direction, nor the pace, of the arrow of time in this dimension: The past is behind us and cannot be changed. The future is influenced by the choices we make in the present.</a:t>
            </a:r>
          </a:p>
          <a:p>
            <a:pPr marL="457200" indent="-457200" algn="l">
              <a:buFont typeface="+mj-lt"/>
              <a:buAutoNum type="arabicPeriod" startAt="5"/>
            </a:pPr>
            <a:r>
              <a:rPr lang="en-ZA" sz="2900" i="0" dirty="0" smtClean="0">
                <a:solidFill>
                  <a:schemeClr val="tx1"/>
                </a:solidFill>
                <a:latin typeface="Arial Rounded MT Bold" pitchFamily="34" charset="0"/>
              </a:rPr>
              <a:t>We will always be mindful not to judge or ridicule others for their beliefs or methods. We will never attempt to convince or coerce anyone into accepting our approach.</a:t>
            </a:r>
          </a:p>
          <a:p>
            <a:endParaRPr lang="en-ZA" dirty="0"/>
          </a:p>
        </p:txBody>
      </p:sp>
    </p:spTree>
    <p:extLst>
      <p:ext uri="{BB962C8B-B14F-4D97-AF65-F5344CB8AC3E}">
        <p14:creationId xmlns:p14="http://schemas.microsoft.com/office/powerpoint/2010/main" val="933503919"/>
      </p:ext>
    </p:extLst>
  </p:cSld>
  <p:clrMapOvr>
    <a:masterClrMapping/>
  </p:clrMapOvr>
  <mc:AlternateContent xmlns:mc="http://schemas.openxmlformats.org/markup-compatibility/2006">
    <mc:Choice xmlns:p14="http://schemas.microsoft.com/office/powerpoint/2010/main" Requires="p14">
      <p:transition spd="slow" p14:dur="2000" advTm="853"/>
    </mc:Choice>
    <mc:Fallback>
      <p:transition spd="slow" advTm="85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08720"/>
            <a:ext cx="7543800" cy="784498"/>
          </a:xfrm>
        </p:spPr>
        <p:txBody>
          <a:bodyPr/>
          <a:lstStyle/>
          <a:p>
            <a:pPr algn="ctr"/>
            <a:r>
              <a:rPr lang="en-ZA" sz="3600" b="1" dirty="0" smtClean="0"/>
              <a:t>ARTICLES OF ASSOCIATION</a:t>
            </a:r>
            <a:endParaRPr lang="en-ZA" sz="3600" b="1" dirty="0"/>
          </a:p>
        </p:txBody>
      </p:sp>
      <p:sp>
        <p:nvSpPr>
          <p:cNvPr id="3" name="Subtitle 2"/>
          <p:cNvSpPr>
            <a:spLocks noGrp="1"/>
          </p:cNvSpPr>
          <p:nvPr>
            <p:ph type="subTitle" idx="1"/>
          </p:nvPr>
        </p:nvSpPr>
        <p:spPr>
          <a:xfrm>
            <a:off x="971600" y="1700808"/>
            <a:ext cx="7056784" cy="3528392"/>
          </a:xfrm>
        </p:spPr>
        <p:txBody>
          <a:bodyPr>
            <a:normAutofit/>
          </a:bodyPr>
          <a:lstStyle/>
          <a:p>
            <a:pPr marL="514350" indent="-514350" algn="l">
              <a:buFont typeface="+mj-lt"/>
              <a:buAutoNum type="arabicPeriod" startAt="8"/>
            </a:pPr>
            <a:r>
              <a:rPr lang="en-ZA" sz="1600" i="0" dirty="0" smtClean="0">
                <a:solidFill>
                  <a:schemeClr val="tx1"/>
                </a:solidFill>
                <a:latin typeface="Arial Rounded MT Bold" pitchFamily="34" charset="0"/>
              </a:rPr>
              <a:t>We acknowledge the existence of interconnectivity between all living things. We accept that our actions influence others, directly as well as indirectly.</a:t>
            </a:r>
          </a:p>
          <a:p>
            <a:pPr marL="457200" indent="-457200" algn="l">
              <a:buFont typeface="+mj-lt"/>
              <a:buAutoNum type="arabicPeriod" startAt="8"/>
            </a:pPr>
            <a:r>
              <a:rPr lang="en-ZA" sz="1600" i="0" dirty="0" smtClean="0">
                <a:solidFill>
                  <a:schemeClr val="tx1"/>
                </a:solidFill>
                <a:latin typeface="Arial Rounded MT Bold" pitchFamily="34" charset="0"/>
              </a:rPr>
              <a:t>We assert that overcoming addiction is only the first step and that we will measure our actions and responses – past and present.</a:t>
            </a:r>
          </a:p>
          <a:p>
            <a:pPr marL="457200" indent="-457200" algn="l">
              <a:buFont typeface="+mj-lt"/>
              <a:buAutoNum type="arabicPeriod" startAt="8"/>
            </a:pPr>
            <a:r>
              <a:rPr lang="en-ZA" sz="1600" i="0" dirty="0" smtClean="0">
                <a:solidFill>
                  <a:schemeClr val="tx1"/>
                </a:solidFill>
                <a:latin typeface="Arial Rounded MT Bold" pitchFamily="34" charset="0"/>
              </a:rPr>
              <a:t>We commit to lending assistance, at all times, to other addicts in their recovery within the ambits of these Articles, and to be supportive of those whose recovery falls outside of it.</a:t>
            </a:r>
          </a:p>
          <a:p>
            <a:endParaRPr lang="en-ZA" sz="1600" dirty="0">
              <a:solidFill>
                <a:schemeClr val="tx1"/>
              </a:solidFill>
            </a:endParaRPr>
          </a:p>
        </p:txBody>
      </p:sp>
    </p:spTree>
    <p:extLst>
      <p:ext uri="{BB962C8B-B14F-4D97-AF65-F5344CB8AC3E}">
        <p14:creationId xmlns:p14="http://schemas.microsoft.com/office/powerpoint/2010/main" val="933503919"/>
      </p:ext>
    </p:extLst>
  </p:cSld>
  <p:clrMapOvr>
    <a:masterClrMapping/>
  </p:clrMapOvr>
  <p:transition spd="slow" advTm="906">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38</TotalTime>
  <Words>317</Words>
  <Application>Microsoft Office PowerPoint</Application>
  <PresentationFormat>On-screen Show (4:3)</PresentationFormat>
  <Paragraphs>13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Couture</vt:lpstr>
      <vt:lpstr>ARTICLES OF ASSOCIATION</vt:lpstr>
      <vt:lpstr>ARTICLES OF ASSOCIATION</vt:lpstr>
      <vt:lpstr>ARTICLES OF ASSOCIATION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ARTICLES OF ASSOCIATION</dc:title>
  <dc:creator>User</dc:creator>
  <cp:lastModifiedBy>User</cp:lastModifiedBy>
  <cp:revision>6</cp:revision>
  <dcterms:created xsi:type="dcterms:W3CDTF">2012-09-03T16:41:34Z</dcterms:created>
  <dcterms:modified xsi:type="dcterms:W3CDTF">2012-09-03T17:30:56Z</dcterms:modified>
</cp:coreProperties>
</file>